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embeddedFontLst>
    <p:embeddedFont>
      <p:font typeface="DM Sans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hPHGDnS/t6pzjYZeoc6ZtNEPC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4E8D2-A316-4C67-B10C-186726BD239E}">
  <a:tblStyle styleId="{9324E8D2-A316-4C67-B10C-186726BD239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968" y="30"/>
      </p:cViewPr>
      <p:guideLst>
        <p:guide orient="horz" pos="13606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71925" tIns="471925" rIns="471925" bIns="4719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ubTitle" idx="1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2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457200" lvl="0" indent="-819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 hasCustomPrompt="1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8191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marR="0" lvl="0" indent="-819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Arial"/>
              <a:buChar char="●"/>
              <a:defRPr sz="9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/>
        </p:nvSpPr>
        <p:spPr>
          <a:xfrm>
            <a:off x="-76" y="41694012"/>
            <a:ext cx="32399364" cy="1548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3"/>
          <p:cNvSpPr txBox="1"/>
          <p:nvPr/>
        </p:nvSpPr>
        <p:spPr>
          <a:xfrm>
            <a:off x="-76" y="-142334"/>
            <a:ext cx="32399364" cy="6923661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 txBox="1"/>
          <p:nvPr/>
        </p:nvSpPr>
        <p:spPr>
          <a:xfrm>
            <a:off x="16398538" y="33922121"/>
            <a:ext cx="15442200" cy="14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pt-BR" sz="7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7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16199644" y="27227874"/>
            <a:ext cx="15442200" cy="14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pt-BR" sz="7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Conclusão </a:t>
            </a:r>
            <a:endParaRPr sz="7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 txBox="1"/>
          <p:nvPr/>
        </p:nvSpPr>
        <p:spPr>
          <a:xfrm>
            <a:off x="558538" y="20440140"/>
            <a:ext cx="15442200" cy="14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pt-BR" sz="7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Materiais e Métodos</a:t>
            </a:r>
            <a:endParaRPr sz="7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912688" y="14496078"/>
            <a:ext cx="14733900" cy="14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pt-BR" sz="7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sz="7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26888" y="7009970"/>
            <a:ext cx="15505500" cy="14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pt-BR" sz="7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 </a:t>
            </a:r>
            <a:endParaRPr sz="7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736716" y="10227048"/>
            <a:ext cx="24941400" cy="3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rPr lang="pt-BR" sz="6800" b="1" i="0" u="none" strike="noStrike" cap="none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rPr>
              <a:t>INFECÇÃO POR SARS-COV-2 MANIFESTADA EM HOSPITAIS NO BRASIL: CARACTERÍSTICAS CLÍNICAS, RESULTADOS E FATORES DE RISCO PARA MORTALIDADE</a:t>
            </a:r>
            <a:endParaRPr sz="8800" b="1" i="0" u="none" strike="noStrike" cap="none">
              <a:solidFill>
                <a:schemeClr val="lt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51038" y="34289546"/>
            <a:ext cx="15457200" cy="14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00" tIns="176900" rIns="176900" bIns="1769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</a:pPr>
            <a:r>
              <a:rPr lang="pt-BR" sz="7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sz="7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999388" y="21776890"/>
            <a:ext cx="8560500" cy="171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176900" tIns="176900" rIns="176900" bIns="176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9839388" y="35297298"/>
            <a:ext cx="8560500" cy="171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176900" tIns="176900" rIns="176900" bIns="176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999388" y="8340194"/>
            <a:ext cx="8560500" cy="171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176900" tIns="176900" rIns="176900" bIns="176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999388" y="35625123"/>
            <a:ext cx="8560500" cy="171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176900" tIns="176900" rIns="176900" bIns="176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12738" y="9582798"/>
            <a:ext cx="15133800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6199644" y="40703091"/>
            <a:ext cx="16141572" cy="723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lang="pt-BR" sz="4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*Os autores declaram não haver conflitos de interesse.</a:t>
            </a:r>
            <a:endParaRPr sz="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3999388" y="15886436"/>
            <a:ext cx="8560500" cy="171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176900" tIns="176900" rIns="176900" bIns="176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19640494" y="28603051"/>
            <a:ext cx="8560500" cy="171000"/>
          </a:xfrm>
          <a:prstGeom prst="rect">
            <a:avLst/>
          </a:prstGeom>
          <a:solidFill>
            <a:srgbClr val="000036"/>
          </a:solidFill>
          <a:ln>
            <a:noFill/>
          </a:ln>
        </p:spPr>
        <p:txBody>
          <a:bodyPr spcFirstLastPara="1" wrap="square" lIns="176900" tIns="176900" rIns="176900" bIns="176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endParaRPr sz="6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6854509" y="334907"/>
            <a:ext cx="18720031" cy="5970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INFECÇÃO POR SARS-COV-2 MANIFESTADA EM HOSPITAIS NO BRASIL: CARACTERÍSTICAS CLÍNICAS, RESULTADOS E FATORES DE RISCO PARA MORTALIDADE</a:t>
            </a:r>
            <a:endParaRPr sz="4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31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Patryk</a:t>
            </a: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Marques da Silva Rosa¹*, Polianna Delfino-Pereira², Magda Carvalho Pires², Virginia Mara Reis Gomes¹, Matheus Carvalho Alves Nogueira², Maria Clara </a:t>
            </a:r>
            <a:r>
              <a:rPr lang="pt-BR" sz="31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Pontello</a:t>
            </a: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Barbosa Lima³, Teresa Cristina de Abreu Ferrari², Milena Soriano Marcolino²</a:t>
            </a:r>
            <a:endParaRPr sz="3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100" b="0" i="1" u="none" strike="noStrike" cap="none" dirty="0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rPr>
              <a:t> </a:t>
            </a:r>
            <a:endParaRPr sz="3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100" b="0" i="1" u="none" strike="noStrike" cap="none" baseline="30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Centro Universitário de Belo Horizonte (</a:t>
            </a:r>
            <a:r>
              <a:rPr lang="pt-BR" sz="3100" b="0" i="1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UniBH</a:t>
            </a: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); </a:t>
            </a:r>
            <a:r>
              <a:rPr lang="pt-BR" sz="3100" b="0" i="1" u="none" strike="noStrike" cap="none" baseline="30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Universidade Federal de Minas Gerais (UFMG); </a:t>
            </a:r>
            <a:r>
              <a:rPr lang="pt-BR" sz="3100" b="0" i="1" u="none" strike="noStrike" cap="none" baseline="300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Universidade Federal de Ouro Preto (UFOP)</a:t>
            </a:r>
            <a:endParaRPr sz="3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3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31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*patryk.marques09@gmail.com</a:t>
            </a:r>
            <a:endParaRPr sz="3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94328" y="41805651"/>
            <a:ext cx="4410556" cy="117742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918926" y="8769750"/>
            <a:ext cx="15133800" cy="52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4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pandemia desencadeada pela covid-19, inviabilizou inúmeros atendimentos médicos de rotina e não emergenciais, De fato, a contaminação/manifestação da covid-19 em ambiente hospitalar, parece estar associada a piores desfechos. Logo, o entendimento da covid-19 neste grupo é essencial, para traçar estratégias para um melhor manejo desses pacientes. </a:t>
            </a:r>
            <a:endParaRPr sz="4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12738" y="22175239"/>
            <a:ext cx="15133800" cy="12218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09600" marR="0" lvl="0" indent="-6096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•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Estudo de coorte retrospectivo, multicêntrico.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•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Elegíveis: pacientes adultos com covid-19 confirmada por exame laboratorial, internados em 34 hospitais, entre março e setembro de 2020. 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•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Dois grupos: </a:t>
            </a:r>
            <a:endParaRPr/>
          </a:p>
          <a:p>
            <a:pPr marL="1028700" marR="0" lvl="0" indent="-1028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romanLcParenR"/>
            </a:pPr>
            <a:r>
              <a:rPr lang="pt-BR" sz="4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Grupo estudo</a:t>
            </a: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pacientes internados por outras causas, que manifestaram covid-19 em qualquer momento da internação;</a:t>
            </a:r>
            <a:endParaRPr/>
          </a:p>
          <a:p>
            <a:pPr marL="1028700" marR="0" lvl="0" indent="-1028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romanLcParenR"/>
            </a:pPr>
            <a:r>
              <a:rPr lang="pt-BR" sz="4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Grupo controle:</a:t>
            </a: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pacientes selecionados por pareamento, pelo escore de propensão, que considerou sexo, idade, número de comorbidades e hospital de origem.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•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Modelos de regressão logística foram utilizados para verificar os fatores de risco para a mortalidade nos pacientes que manifestaram covid-19 intra-hospitalar.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733738" y="16261365"/>
            <a:ext cx="15091800" cy="38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t-BR"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Comparar as características clínicas e os desfechos dos pacientes que manifestaram covid-19 intra-hospitalar, com aqueles hospitalizados pela doença, bem como identificar os fatores de risco para mortalidade intra-hospitalar, na primeira população.  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712738" y="36120557"/>
            <a:ext cx="15133800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Entre os 7710 pacientes incluídos no estudo, 537 (7,2%) manifestaram covid-19 intra-hospitalar – idade mediana 62 [intervalo interquartil 47,2 - 74] anos. O grupo  estudo apresentou maior prevalência de câncer (19,2% vs. 10,8%), alcoolismo (8,8% vs. 2,8%), doença renal crônica (3,5% vs. 1,7%) e cirrose (2,6% vs. 0,9%), como mostrado na Tabela 1. </a:t>
            </a: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16508044" y="29048170"/>
            <a:ext cx="1513380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Pacientes que manifestaram covid-19 intra-hospitalar apresentaram maior frequência de admissão na UTI; além de maior incidência de sepse, hemorragia e mortalidade. Idade avançada, sexo masculino, número de comorbidades e câncer foram os principais fatores de risco para mortalidade nesta população. 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4" name="Google Shape;74;p13"/>
          <p:cNvGraphicFramePr/>
          <p:nvPr/>
        </p:nvGraphicFramePr>
        <p:xfrm>
          <a:off x="16463352" y="20081253"/>
          <a:ext cx="15133800" cy="6837560"/>
        </p:xfrm>
        <a:graphic>
          <a:graphicData uri="http://schemas.openxmlformats.org/drawingml/2006/table">
            <a:tbl>
              <a:tblPr>
                <a:noFill/>
                <a:tableStyleId>{9324E8D2-A316-4C67-B10C-186726BD239E}</a:tableStyleId>
              </a:tblPr>
              <a:tblGrid>
                <a:gridCol w="663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9900">
                <a:tc grid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BR" sz="4400" b="1" u="none" strike="noStrike" cap="none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</a:rPr>
                        <a:t>Tabela 2. </a:t>
                      </a:r>
                      <a:r>
                        <a:rPr lang="pt-BR" sz="4400" u="none" strike="noStrike" cap="none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</a:rPr>
                        <a:t>Fatores de risco para mortalidade intra-hospitalar nos pacientes que manifestaram covid-19 intra-hospitalar (N= 537).</a:t>
                      </a:r>
                      <a:endParaRPr sz="4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Características</a:t>
                      </a:r>
                      <a:endParaRPr sz="4200" b="1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OR (95% CI)</a:t>
                      </a:r>
                      <a:endParaRPr sz="4200" b="1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p-</a:t>
                      </a:r>
                      <a:r>
                        <a:rPr lang="pt-BR" sz="4200" b="1" i="1" u="none" strike="noStrike" cap="none"/>
                        <a:t>value</a:t>
                      </a:r>
                      <a:r>
                        <a:rPr lang="pt-BR" sz="4200" b="1" u="none" strike="noStrike" cap="none" baseline="30000"/>
                        <a:t>1</a:t>
                      </a:r>
                      <a:endParaRPr sz="4200" b="1" u="none" strike="noStrike" cap="none" baseline="30000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3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Idade (anos)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1,04 (1,02-1,05)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&lt;0,001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3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Sexo masculino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1,55 (1,01-2,27)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0,046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3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Número de comorbidades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1,34 (1,1-1,64)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0,003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3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Câncer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2,34 (1,33-4,15)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>
                          <a:highlight>
                            <a:srgbClr val="FFFFFF"/>
                          </a:highlight>
                        </a:rPr>
                        <a:t>0,003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175">
                <a:tc grid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BR" sz="4200" b="1" u="none" strike="noStrike" cap="none" baseline="30000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</a:rPr>
                        <a:t>1</a:t>
                      </a:r>
                      <a:r>
                        <a:rPr lang="pt-BR" sz="4200" u="none" strike="noStrike" cap="none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</a:rPr>
                        <a:t>Modelo de regressão logística multivariada.</a:t>
                      </a:r>
                      <a:endParaRPr sz="4200" u="none" strike="noStrike" cap="none">
                        <a:highlight>
                          <a:srgbClr val="FFFFFF"/>
                        </a:highlight>
                      </a:endParaRPr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5" name="Google Shape;75;p13"/>
          <p:cNvGraphicFramePr/>
          <p:nvPr/>
        </p:nvGraphicFramePr>
        <p:xfrm>
          <a:off x="16724531" y="7136123"/>
          <a:ext cx="14899325" cy="9895755"/>
        </p:xfrm>
        <a:graphic>
          <a:graphicData uri="http://schemas.openxmlformats.org/drawingml/2006/table">
            <a:tbl>
              <a:tblPr>
                <a:noFill/>
                <a:tableStyleId>{9324E8D2-A316-4C67-B10C-186726BD239E}</a:tableStyleId>
              </a:tblPr>
              <a:tblGrid>
                <a:gridCol w="528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100">
                <a:tc gridSpan="4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pt-BR" sz="4400" b="1" u="none" strike="noStrike" cap="none"/>
                        <a:t>Tabela 1. </a:t>
                      </a:r>
                      <a:r>
                        <a:rPr lang="pt-BR" sz="4400" u="none" strike="noStrike" cap="none"/>
                        <a:t>Desfechos clínicos dos pacientes que manifestaram covid-19 intra-hospitalar (grupo estudo) </a:t>
                      </a:r>
                      <a:r>
                        <a:rPr lang="pt-BR" sz="4400" i="1" u="none" strike="noStrike" cap="none"/>
                        <a:t>vs.</a:t>
                      </a:r>
                      <a:r>
                        <a:rPr lang="pt-BR" sz="4400" u="none" strike="noStrike" cap="none"/>
                        <a:t> pacientes admitidos por covid-19 (grupo controle).</a:t>
                      </a:r>
                      <a:endParaRPr sz="4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Características</a:t>
                      </a:r>
                      <a:endParaRPr sz="4200" b="1" u="none" strike="noStrike" cap="none"/>
                    </a:p>
                  </a:txBody>
                  <a:tcPr marL="38100" marR="0" marT="38100" marB="381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6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Grupo estudo</a:t>
                      </a:r>
                      <a:endParaRPr sz="42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N= 537</a:t>
                      </a:r>
                      <a:r>
                        <a:rPr lang="pt-BR" sz="4200" u="none" strike="noStrike" cap="none" baseline="30000"/>
                        <a:t>1</a:t>
                      </a:r>
                      <a:endParaRPr sz="4200" u="none" strike="noStrike" cap="none"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6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Grupo controle</a:t>
                      </a:r>
                      <a:endParaRPr sz="42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N= 537</a:t>
                      </a:r>
                      <a:r>
                        <a:rPr lang="pt-BR" sz="4200" u="none" strike="noStrike" cap="none" baseline="30000"/>
                        <a:t>1</a:t>
                      </a:r>
                      <a:endParaRPr sz="4200" u="none" strike="noStrike" cap="none"/>
                    </a:p>
                  </a:txBody>
                  <a:tcPr marL="38100" marR="38100" marT="38100" marB="381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6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b="1" u="none" strike="noStrike" cap="none"/>
                        <a:t>p-</a:t>
                      </a:r>
                      <a:r>
                        <a:rPr lang="pt-BR" sz="4200" b="1" i="1" u="none" strike="noStrike" cap="none"/>
                        <a:t>value</a:t>
                      </a:r>
                      <a:r>
                        <a:rPr lang="pt-BR" sz="4200" u="none" strike="noStrike" cap="none" baseline="30000"/>
                        <a:t>2</a:t>
                      </a:r>
                      <a:endParaRPr sz="4200" b="1" u="none" strike="noStrike" cap="none"/>
                    </a:p>
                  </a:txBody>
                  <a:tcPr marL="63500" marR="63500" marT="63500" marB="635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6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86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Admissão na UTI</a:t>
                      </a:r>
                      <a:endParaRPr sz="4200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242 (45,1%)</a:t>
                      </a:r>
                      <a:endParaRPr sz="4200" u="none" strike="noStrike" cap="none"/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189 (35,2%)</a:t>
                      </a:r>
                      <a:endParaRPr sz="4200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&lt;0,001</a:t>
                      </a:r>
                      <a:endParaRPr sz="4200" u="none" strike="noStrike" cap="none"/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Sepse</a:t>
                      </a:r>
                      <a:endParaRPr sz="4200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128 (23,8%)</a:t>
                      </a:r>
                      <a:endParaRPr sz="4200" u="none" strike="noStrike" cap="none"/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78 (14,5%)</a:t>
                      </a:r>
                      <a:endParaRPr sz="4200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&lt;0,001</a:t>
                      </a:r>
                      <a:endParaRPr sz="4200" u="none" strike="noStrike" cap="none"/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Hemorragia</a:t>
                      </a:r>
                      <a:endParaRPr sz="4200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22 (4,1%)</a:t>
                      </a:r>
                      <a:endParaRPr sz="4200" u="none" strike="noStrike" cap="none"/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8 (1,5%)</a:t>
                      </a:r>
                      <a:endParaRPr sz="4200" u="none" strike="noStrike" cap="none"/>
                    </a:p>
                  </a:txBody>
                  <a:tcPr marL="38100" marR="38100" marT="38100" marB="381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0,010</a:t>
                      </a:r>
                      <a:endParaRPr sz="4200" u="none" strike="noStrike" cap="none"/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Mortalidade intra-hospitalar</a:t>
                      </a:r>
                      <a:endParaRPr sz="4200" u="none" strike="noStrike" cap="none"/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192 (35,8%)</a:t>
                      </a:r>
                      <a:endParaRPr sz="4200" u="none" strike="noStrike" cap="none"/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121 (22,5%)</a:t>
                      </a:r>
                      <a:endParaRPr sz="4200" u="none" strike="noStrike" cap="none"/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200"/>
                        <a:buFont typeface="Arial"/>
                        <a:buNone/>
                      </a:pPr>
                      <a:r>
                        <a:rPr lang="pt-BR" sz="4200" u="none" strike="noStrike" cap="none"/>
                        <a:t>&lt;0,001</a:t>
                      </a:r>
                      <a:endParaRPr sz="4200" u="none" strike="noStrike" cap="none"/>
                    </a:p>
                  </a:txBody>
                  <a:tcPr marL="0" marR="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7300">
                <a:tc gridSpan="4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pt-BR" sz="4200" u="none" strike="noStrike" cap="none" baseline="30000"/>
                        <a:t>1</a:t>
                      </a:r>
                      <a:r>
                        <a:rPr lang="pt-BR" sz="4200" u="none" strike="noStrike" cap="none"/>
                        <a:t>n(%): Median (IQR); </a:t>
                      </a:r>
                      <a:r>
                        <a:rPr lang="pt-BR" sz="4200" u="none" strike="noStrike" cap="none" baseline="30000"/>
                        <a:t>2</a:t>
                      </a:r>
                      <a:r>
                        <a:rPr lang="pt-BR" sz="4200" u="none" strike="noStrike" cap="none"/>
                        <a:t>Pearson's Chi-squared test, Wilcoxon rank sum test, Fisher's exact test. UTI: </a:t>
                      </a:r>
                      <a:r>
                        <a:rPr lang="pt-BR" sz="4200" u="none" strike="noStrike" cap="none">
                          <a:solidFill>
                            <a:schemeClr val="dk1"/>
                          </a:solidFill>
                        </a:rPr>
                        <a:t>Unidade de terapia intensiva.</a:t>
                      </a:r>
                      <a:endParaRPr sz="42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6" name="Google Shape;76;p13"/>
          <p:cNvSpPr txBox="1"/>
          <p:nvPr/>
        </p:nvSpPr>
        <p:spPr>
          <a:xfrm>
            <a:off x="16573752" y="17527540"/>
            <a:ext cx="14913000" cy="24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t-BR"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Tabela 2 mostra os preditores independentes de mortalidade hospitalar, nos pacientes que manifestaram covid-19 intra-hospitalar.</a:t>
            </a: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16682530" y="35746801"/>
            <a:ext cx="15133800" cy="52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14400" marR="0" lvl="0" indent="-914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arabicPeriod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XXXXXXXXXXXXXXXXXXXXXXXXXXXXXX.</a:t>
            </a:r>
            <a:endParaRPr/>
          </a:p>
          <a:p>
            <a:pPr marL="914400" marR="0" lvl="0" indent="-914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arabicPeriod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XXXXXXXXXXXXXXXXXXXXXXXXXXXXXX.</a:t>
            </a:r>
            <a:endParaRPr/>
          </a:p>
          <a:p>
            <a:pPr marL="914400" marR="0" lvl="0" indent="-914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arabicPeriod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XXXXXXXXXXXXXXXXXXXXXXXXXXXXXX.</a:t>
            </a:r>
            <a:endParaRPr/>
          </a:p>
          <a:p>
            <a:pPr marL="914400" marR="0" lvl="0" indent="-914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arabicPeriod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XXXXXXXXXXXXXXXXXXXXXXXXXXXXXX.</a:t>
            </a:r>
            <a:endParaRPr/>
          </a:p>
          <a:p>
            <a:pPr marL="914400" marR="0" lvl="0" indent="-914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arabicPeriod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XXXXXXXXXXXXXXXXXXXXXXXXXXXXXX</a:t>
            </a:r>
            <a:endParaRPr/>
          </a:p>
          <a:p>
            <a:pPr marL="914400" marR="0" lvl="0" indent="-914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AutoNum type="arabicPeriod"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XXXXXXXXXXXXXXXXXXXXXXXXXXXXXX</a:t>
            </a:r>
            <a:endParaRPr/>
          </a:p>
          <a:p>
            <a:pPr marL="914400" marR="0" lvl="0" indent="-609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13"/>
          <p:cNvPicPr preferRelativeResize="0"/>
          <p:nvPr/>
        </p:nvPicPr>
        <p:blipFill rotWithShape="1">
          <a:blip r:embed="rId4">
            <a:alphaModFix/>
          </a:blip>
          <a:srcRect l="28738"/>
          <a:stretch/>
        </p:blipFill>
        <p:spPr>
          <a:xfrm>
            <a:off x="26056619" y="3972097"/>
            <a:ext cx="6212041" cy="2306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 rotWithShape="1">
          <a:blip r:embed="rId5">
            <a:alphaModFix/>
          </a:blip>
          <a:srcRect l="7521" r="73312"/>
          <a:stretch/>
        </p:blipFill>
        <p:spPr>
          <a:xfrm>
            <a:off x="1438343" y="576909"/>
            <a:ext cx="3472785" cy="3636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 rotWithShape="1">
          <a:blip r:embed="rId4">
            <a:alphaModFix/>
          </a:blip>
          <a:srcRect l="2602" r="71263" b="3232"/>
          <a:stretch/>
        </p:blipFill>
        <p:spPr>
          <a:xfrm>
            <a:off x="27135631" y="433082"/>
            <a:ext cx="3730065" cy="36536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D8E3753-4128-4E64-BBEF-ECD399A79B23}"/>
              </a:ext>
            </a:extLst>
          </p:cNvPr>
          <p:cNvSpPr txBox="1"/>
          <p:nvPr/>
        </p:nvSpPr>
        <p:spPr>
          <a:xfrm>
            <a:off x="28985" y="4301448"/>
            <a:ext cx="62915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4785" algn="ctr"/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15ª</a:t>
            </a:r>
            <a:r>
              <a:rPr lang="pt-PT" sz="3000" b="1" spc="-3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JORNADA</a:t>
            </a:r>
            <a:r>
              <a:rPr lang="pt-PT" sz="3000" b="1" spc="-3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pt-PT" sz="3000" b="1" spc="-3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INICIAÇÃO</a:t>
            </a:r>
            <a:r>
              <a:rPr lang="pt-PT" sz="3000" b="1" spc="-2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184785" algn="ctr"/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CIENTÍFICA</a:t>
            </a:r>
            <a:r>
              <a:rPr lang="pt-PT" sz="3000" b="1" spc="1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3000" b="1" spc="-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</a:t>
            </a:r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13º</a:t>
            </a:r>
            <a:r>
              <a:rPr lang="pt-PT" sz="3000" b="1" spc="-5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ENCONTRO</a:t>
            </a:r>
            <a:r>
              <a:rPr lang="pt-PT" sz="3000" b="1" spc="-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184785" algn="ctr"/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INTERNACIONAL</a:t>
            </a:r>
            <a:r>
              <a:rPr lang="pt-PT" sz="3000" b="1" spc="-6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</a:p>
          <a:p>
            <a:pPr marL="184785" algn="ctr"/>
            <a:r>
              <a:rPr lang="pt-PT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ODONTOLOGIA INAPÓS</a:t>
            </a:r>
            <a:endParaRPr lang="pt-BR" sz="30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Microsoft Office PowerPoint</Application>
  <PresentationFormat>Personalizar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DM Sans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Polianna</dc:creator>
  <cp:lastModifiedBy>Biblioteca Inapós</cp:lastModifiedBy>
  <cp:revision>2</cp:revision>
  <dcterms:modified xsi:type="dcterms:W3CDTF">2024-10-31T16:37:01Z</dcterms:modified>
</cp:coreProperties>
</file>